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4" r:id="rId4"/>
    <p:sldMasterId id="2147483667" r:id="rId5"/>
  </p:sldMasterIdLst>
  <p:notesMasterIdLst>
    <p:notesMasterId r:id="rId19"/>
  </p:notesMasterIdLst>
  <p:handoutMasterIdLst>
    <p:handoutMasterId r:id="rId20"/>
  </p:handoutMasterIdLst>
  <p:sldIdLst>
    <p:sldId id="513" r:id="rId6"/>
    <p:sldId id="488" r:id="rId7"/>
    <p:sldId id="489" r:id="rId8"/>
    <p:sldId id="490" r:id="rId9"/>
    <p:sldId id="491" r:id="rId10"/>
    <p:sldId id="492" r:id="rId11"/>
    <p:sldId id="514" r:id="rId12"/>
    <p:sldId id="515" r:id="rId13"/>
    <p:sldId id="516" r:id="rId14"/>
    <p:sldId id="517" r:id="rId15"/>
    <p:sldId id="518" r:id="rId16"/>
    <p:sldId id="519" r:id="rId17"/>
    <p:sldId id="521" r:id="rId18"/>
  </p:sldIdLst>
  <p:sldSz cx="9906000" cy="6858000" type="A4"/>
  <p:notesSz cx="6797675" cy="9926638"/>
  <p:embeddedFontLst>
    <p:embeddedFont>
      <p:font typeface="ABeeZee" panose="020B0604020202020204" charset="0"/>
      <p:regular r:id="rId21"/>
      <p:bold r:id="rId22"/>
      <p:italic r:id="rId23"/>
      <p:boldItalic r:id="rId24"/>
    </p:embeddedFont>
    <p:embeddedFont>
      <p:font typeface="Roboto" panose="02000000000000000000" pitchFamily="2" charset="0"/>
      <p:regular r:id="rId25"/>
      <p:bold r:id="rId26"/>
      <p:italic r:id="rId27"/>
      <p:boldItalic r:id="rId2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it Outline" id="{4B5A7632-071C-4311-9B5E-BDF1D76673F2}">
          <p14:sldIdLst>
            <p14:sldId id="513"/>
            <p14:sldId id="488"/>
            <p14:sldId id="489"/>
            <p14:sldId id="490"/>
            <p14:sldId id="491"/>
            <p14:sldId id="492"/>
            <p14:sldId id="514"/>
            <p14:sldId id="515"/>
            <p14:sldId id="516"/>
            <p14:sldId id="517"/>
            <p14:sldId id="518"/>
            <p14:sldId id="519"/>
            <p14:sldId id="52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FAD479-02D9-AE1D-96CE-0E81AC46F11F}" name="Faye Johnson" initials="FJ" userId="S::faye.johnson@unitedlearning.org.uk::d8615b50-3036-4b21-8316-81c27d61a7ed" providerId="AD"/>
  <p188:author id="{70DA739A-678B-5775-597A-1902209A38AD}" name="Alicia Shanks" initials="AS" userId="S::alicia.shanks@unitedlearning.org.uk::3c82d5bd-0894-471d-8f79-880187f0fd4b" providerId="AD"/>
  <p188:author id="{C833E4BA-E012-CD07-1FD3-0F30CCFF34BF}" name="Charlie Cutler" initials="CC" userId="S::Charlie.Cutler@unitedlearning.org.uk::c5b094de-3707-4aae-994d-70175e9a146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ie Cutler" initials="CC" lastIdx="15" clrIdx="0">
    <p:extLst>
      <p:ext uri="{19B8F6BF-5375-455C-9EA6-DF929625EA0E}">
        <p15:presenceInfo xmlns:p15="http://schemas.microsoft.com/office/powerpoint/2012/main" userId="S::Charlie.Cutler@unitedlearning.org.uk::c5b094de-3707-4aae-994d-70175e9a1467" providerId="AD"/>
      </p:ext>
    </p:extLst>
  </p:cmAuthor>
  <p:cmAuthor id="2" name="Proofed" initials="PI" lastIdx="4" clrIdx="1">
    <p:extLst>
      <p:ext uri="{19B8F6BF-5375-455C-9EA6-DF929625EA0E}">
        <p15:presenceInfo xmlns:p15="http://schemas.microsoft.com/office/powerpoint/2012/main" userId="Proof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4E2"/>
    <a:srgbClr val="8262A6"/>
    <a:srgbClr val="E5E4F1"/>
    <a:srgbClr val="999999"/>
    <a:srgbClr val="B9B8BD"/>
    <a:srgbClr val="B4AFBF"/>
    <a:srgbClr val="48355B"/>
    <a:srgbClr val="D55D5D"/>
    <a:srgbClr val="C2C2C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F56D5-7DD9-4B39-A67B-24470034F893}" v="1" dt="2025-07-14T14:32:13.4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5.fntdata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4.fntdata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Grocott" userId="97208ff0-2862-47bb-957f-473aded6e124" providerId="ADAL" clId="{A30F56D5-7DD9-4B39-A67B-24470034F893}"/>
    <pc:docChg chg="undo custSel addSld delSld modSld modSection">
      <pc:chgData name="Charlotte Grocott" userId="97208ff0-2862-47bb-957f-473aded6e124" providerId="ADAL" clId="{A30F56D5-7DD9-4B39-A67B-24470034F893}" dt="2025-07-14T14:33:53.526" v="125" actId="47"/>
      <pc:docMkLst>
        <pc:docMk/>
      </pc:docMkLst>
      <pc:sldChg chg="add del">
        <pc:chgData name="Charlotte Grocott" userId="97208ff0-2862-47bb-957f-473aded6e124" providerId="ADAL" clId="{A30F56D5-7DD9-4B39-A67B-24470034F893}" dt="2025-07-14T14:33:40.911" v="115" actId="47"/>
        <pc:sldMkLst>
          <pc:docMk/>
          <pc:sldMk cId="3448065542" sldId="491"/>
        </pc:sldMkLst>
      </pc:sldChg>
      <pc:sldChg chg="add del">
        <pc:chgData name="Charlotte Grocott" userId="97208ff0-2862-47bb-957f-473aded6e124" providerId="ADAL" clId="{A30F56D5-7DD9-4B39-A67B-24470034F893}" dt="2025-07-14T14:33:41.182" v="116" actId="47"/>
        <pc:sldMkLst>
          <pc:docMk/>
          <pc:sldMk cId="4005505656" sldId="492"/>
        </pc:sldMkLst>
      </pc:sldChg>
      <pc:sldChg chg="addSp delSp modSp mod">
        <pc:chgData name="Charlotte Grocott" userId="97208ff0-2862-47bb-957f-473aded6e124" providerId="ADAL" clId="{A30F56D5-7DD9-4B39-A67B-24470034F893}" dt="2025-07-14T14:33:10.047" v="81" actId="1076"/>
        <pc:sldMkLst>
          <pc:docMk/>
          <pc:sldMk cId="3763793989" sldId="513"/>
        </pc:sldMkLst>
        <pc:spChg chg="mod">
          <ac:chgData name="Charlotte Grocott" userId="97208ff0-2862-47bb-957f-473aded6e124" providerId="ADAL" clId="{A30F56D5-7DD9-4B39-A67B-24470034F893}" dt="2025-07-14T14:33:10.047" v="81" actId="1076"/>
          <ac:spMkLst>
            <pc:docMk/>
            <pc:sldMk cId="3763793989" sldId="513"/>
            <ac:spMk id="2" creationId="{D208053F-EADE-7BAF-06CA-983690FB2F4A}"/>
          </ac:spMkLst>
        </pc:spChg>
        <pc:spChg chg="add mod">
          <ac:chgData name="Charlotte Grocott" userId="97208ff0-2862-47bb-957f-473aded6e124" providerId="ADAL" clId="{A30F56D5-7DD9-4B39-A67B-24470034F893}" dt="2025-07-14T14:32:29.187" v="11" actId="1076"/>
          <ac:spMkLst>
            <pc:docMk/>
            <pc:sldMk cId="3763793989" sldId="513"/>
            <ac:spMk id="3" creationId="{5277E1AA-AC33-10B8-E97A-F1D5E683D924}"/>
          </ac:spMkLst>
        </pc:spChg>
        <pc:graphicFrameChg chg="del">
          <ac:chgData name="Charlotte Grocott" userId="97208ff0-2862-47bb-957f-473aded6e124" providerId="ADAL" clId="{A30F56D5-7DD9-4B39-A67B-24470034F893}" dt="2025-07-14T14:32:33.437" v="12" actId="478"/>
          <ac:graphicFrameMkLst>
            <pc:docMk/>
            <pc:sldMk cId="3763793989" sldId="513"/>
            <ac:graphicFrameMk id="6" creationId="{40C173DB-3D1B-7B47-26C5-FDDAC15DAC01}"/>
          </ac:graphicFrameMkLst>
        </pc:graphicFrameChg>
      </pc:sldChg>
      <pc:sldChg chg="add del">
        <pc:chgData name="Charlotte Grocott" userId="97208ff0-2862-47bb-957f-473aded6e124" providerId="ADAL" clId="{A30F56D5-7DD9-4B39-A67B-24470034F893}" dt="2025-07-14T14:33:41.404" v="117" actId="47"/>
        <pc:sldMkLst>
          <pc:docMk/>
          <pc:sldMk cId="3663263256" sldId="514"/>
        </pc:sldMkLst>
      </pc:sldChg>
      <pc:sldChg chg="add del">
        <pc:chgData name="Charlotte Grocott" userId="97208ff0-2862-47bb-957f-473aded6e124" providerId="ADAL" clId="{A30F56D5-7DD9-4B39-A67B-24470034F893}" dt="2025-07-14T14:33:42.146" v="118" actId="47"/>
        <pc:sldMkLst>
          <pc:docMk/>
          <pc:sldMk cId="816777866" sldId="515"/>
        </pc:sldMkLst>
      </pc:sldChg>
      <pc:sldChg chg="add del">
        <pc:chgData name="Charlotte Grocott" userId="97208ff0-2862-47bb-957f-473aded6e124" providerId="ADAL" clId="{A30F56D5-7DD9-4B39-A67B-24470034F893}" dt="2025-07-14T14:33:42.455" v="119" actId="47"/>
        <pc:sldMkLst>
          <pc:docMk/>
          <pc:sldMk cId="112069240" sldId="516"/>
        </pc:sldMkLst>
      </pc:sldChg>
      <pc:sldChg chg="add del">
        <pc:chgData name="Charlotte Grocott" userId="97208ff0-2862-47bb-957f-473aded6e124" providerId="ADAL" clId="{A30F56D5-7DD9-4B39-A67B-24470034F893}" dt="2025-07-14T14:33:42.837" v="120" actId="47"/>
        <pc:sldMkLst>
          <pc:docMk/>
          <pc:sldMk cId="3452757662" sldId="517"/>
        </pc:sldMkLst>
      </pc:sldChg>
      <pc:sldChg chg="add del">
        <pc:chgData name="Charlotte Grocott" userId="97208ff0-2862-47bb-957f-473aded6e124" providerId="ADAL" clId="{A30F56D5-7DD9-4B39-A67B-24470034F893}" dt="2025-07-14T14:33:43.194" v="121" actId="47"/>
        <pc:sldMkLst>
          <pc:docMk/>
          <pc:sldMk cId="368696943" sldId="518"/>
        </pc:sldMkLst>
      </pc:sldChg>
      <pc:sldChg chg="add del">
        <pc:chgData name="Charlotte Grocott" userId="97208ff0-2862-47bb-957f-473aded6e124" providerId="ADAL" clId="{A30F56D5-7DD9-4B39-A67B-24470034F893}" dt="2025-07-14T14:33:43.665" v="122" actId="47"/>
        <pc:sldMkLst>
          <pc:docMk/>
          <pc:sldMk cId="2040092305" sldId="519"/>
        </pc:sldMkLst>
      </pc:sldChg>
      <pc:sldChg chg="add del">
        <pc:chgData name="Charlotte Grocott" userId="97208ff0-2862-47bb-957f-473aded6e124" providerId="ADAL" clId="{A30F56D5-7DD9-4B39-A67B-24470034F893}" dt="2025-07-14T14:33:44.138" v="123" actId="47"/>
        <pc:sldMkLst>
          <pc:docMk/>
          <pc:sldMk cId="1553644284" sldId="521"/>
        </pc:sldMkLst>
      </pc:sldChg>
      <pc:sldChg chg="del">
        <pc:chgData name="Charlotte Grocott" userId="97208ff0-2862-47bb-957f-473aded6e124" providerId="ADAL" clId="{A30F56D5-7DD9-4B39-A67B-24470034F893}" dt="2025-07-14T14:33:30.110" v="82" actId="47"/>
        <pc:sldMkLst>
          <pc:docMk/>
          <pc:sldMk cId="591939188" sldId="522"/>
        </pc:sldMkLst>
      </pc:sldChg>
      <pc:sldChg chg="del">
        <pc:chgData name="Charlotte Grocott" userId="97208ff0-2862-47bb-957f-473aded6e124" providerId="ADAL" clId="{A30F56D5-7DD9-4B39-A67B-24470034F893}" dt="2025-07-14T14:33:30.486" v="83" actId="47"/>
        <pc:sldMkLst>
          <pc:docMk/>
          <pc:sldMk cId="3251963861" sldId="523"/>
        </pc:sldMkLst>
      </pc:sldChg>
      <pc:sldChg chg="del">
        <pc:chgData name="Charlotte Grocott" userId="97208ff0-2862-47bb-957f-473aded6e124" providerId="ADAL" clId="{A30F56D5-7DD9-4B39-A67B-24470034F893}" dt="2025-07-14T14:33:30.765" v="84" actId="47"/>
        <pc:sldMkLst>
          <pc:docMk/>
          <pc:sldMk cId="2706224232" sldId="524"/>
        </pc:sldMkLst>
      </pc:sldChg>
      <pc:sldChg chg="del">
        <pc:chgData name="Charlotte Grocott" userId="97208ff0-2862-47bb-957f-473aded6e124" providerId="ADAL" clId="{A30F56D5-7DD9-4B39-A67B-24470034F893}" dt="2025-07-14T14:33:30.983" v="85" actId="47"/>
        <pc:sldMkLst>
          <pc:docMk/>
          <pc:sldMk cId="261305477" sldId="525"/>
        </pc:sldMkLst>
      </pc:sldChg>
      <pc:sldChg chg="del">
        <pc:chgData name="Charlotte Grocott" userId="97208ff0-2862-47bb-957f-473aded6e124" providerId="ADAL" clId="{A30F56D5-7DD9-4B39-A67B-24470034F893}" dt="2025-07-14T14:33:31.178" v="86" actId="47"/>
        <pc:sldMkLst>
          <pc:docMk/>
          <pc:sldMk cId="1109576593" sldId="526"/>
        </pc:sldMkLst>
      </pc:sldChg>
      <pc:sldChg chg="del">
        <pc:chgData name="Charlotte Grocott" userId="97208ff0-2862-47bb-957f-473aded6e124" providerId="ADAL" clId="{A30F56D5-7DD9-4B39-A67B-24470034F893}" dt="2025-07-14T14:33:31.354" v="87" actId="47"/>
        <pc:sldMkLst>
          <pc:docMk/>
          <pc:sldMk cId="556983874" sldId="527"/>
        </pc:sldMkLst>
      </pc:sldChg>
      <pc:sldChg chg="del">
        <pc:chgData name="Charlotte Grocott" userId="97208ff0-2862-47bb-957f-473aded6e124" providerId="ADAL" clId="{A30F56D5-7DD9-4B39-A67B-24470034F893}" dt="2025-07-14T14:33:31.567" v="88" actId="47"/>
        <pc:sldMkLst>
          <pc:docMk/>
          <pc:sldMk cId="2412857991" sldId="528"/>
        </pc:sldMkLst>
      </pc:sldChg>
      <pc:sldChg chg="del">
        <pc:chgData name="Charlotte Grocott" userId="97208ff0-2862-47bb-957f-473aded6e124" providerId="ADAL" clId="{A30F56D5-7DD9-4B39-A67B-24470034F893}" dt="2025-07-14T14:33:31.769" v="89" actId="47"/>
        <pc:sldMkLst>
          <pc:docMk/>
          <pc:sldMk cId="1692380198" sldId="529"/>
        </pc:sldMkLst>
      </pc:sldChg>
      <pc:sldChg chg="del">
        <pc:chgData name="Charlotte Grocott" userId="97208ff0-2862-47bb-957f-473aded6e124" providerId="ADAL" clId="{A30F56D5-7DD9-4B39-A67B-24470034F893}" dt="2025-07-14T14:33:31.928" v="90" actId="47"/>
        <pc:sldMkLst>
          <pc:docMk/>
          <pc:sldMk cId="3969226924" sldId="530"/>
        </pc:sldMkLst>
      </pc:sldChg>
      <pc:sldChg chg="del">
        <pc:chgData name="Charlotte Grocott" userId="97208ff0-2862-47bb-957f-473aded6e124" providerId="ADAL" clId="{A30F56D5-7DD9-4B39-A67B-24470034F893}" dt="2025-07-14T14:33:32.120" v="91" actId="47"/>
        <pc:sldMkLst>
          <pc:docMk/>
          <pc:sldMk cId="1833282437" sldId="531"/>
        </pc:sldMkLst>
      </pc:sldChg>
      <pc:sldChg chg="del">
        <pc:chgData name="Charlotte Grocott" userId="97208ff0-2862-47bb-957f-473aded6e124" providerId="ADAL" clId="{A30F56D5-7DD9-4B39-A67B-24470034F893}" dt="2025-07-14T14:33:32.727" v="94" actId="47"/>
        <pc:sldMkLst>
          <pc:docMk/>
          <pc:sldMk cId="314510252" sldId="532"/>
        </pc:sldMkLst>
      </pc:sldChg>
      <pc:sldChg chg="del">
        <pc:chgData name="Charlotte Grocott" userId="97208ff0-2862-47bb-957f-473aded6e124" providerId="ADAL" clId="{A30F56D5-7DD9-4B39-A67B-24470034F893}" dt="2025-07-14T14:33:33.173" v="95" actId="47"/>
        <pc:sldMkLst>
          <pc:docMk/>
          <pc:sldMk cId="1370980046" sldId="533"/>
        </pc:sldMkLst>
      </pc:sldChg>
      <pc:sldChg chg="del">
        <pc:chgData name="Charlotte Grocott" userId="97208ff0-2862-47bb-957f-473aded6e124" providerId="ADAL" clId="{A30F56D5-7DD9-4B39-A67B-24470034F893}" dt="2025-07-14T14:33:33.333" v="96" actId="47"/>
        <pc:sldMkLst>
          <pc:docMk/>
          <pc:sldMk cId="3039015102" sldId="534"/>
        </pc:sldMkLst>
      </pc:sldChg>
      <pc:sldChg chg="del">
        <pc:chgData name="Charlotte Grocott" userId="97208ff0-2862-47bb-957f-473aded6e124" providerId="ADAL" clId="{A30F56D5-7DD9-4B39-A67B-24470034F893}" dt="2025-07-14T14:33:33.508" v="97" actId="47"/>
        <pc:sldMkLst>
          <pc:docMk/>
          <pc:sldMk cId="1354034651" sldId="535"/>
        </pc:sldMkLst>
      </pc:sldChg>
      <pc:sldChg chg="del">
        <pc:chgData name="Charlotte Grocott" userId="97208ff0-2862-47bb-957f-473aded6e124" providerId="ADAL" clId="{A30F56D5-7DD9-4B39-A67B-24470034F893}" dt="2025-07-14T14:33:33.669" v="98" actId="47"/>
        <pc:sldMkLst>
          <pc:docMk/>
          <pc:sldMk cId="689713741" sldId="536"/>
        </pc:sldMkLst>
      </pc:sldChg>
      <pc:sldChg chg="del">
        <pc:chgData name="Charlotte Grocott" userId="97208ff0-2862-47bb-957f-473aded6e124" providerId="ADAL" clId="{A30F56D5-7DD9-4B39-A67B-24470034F893}" dt="2025-07-14T14:33:34.053" v="100" actId="47"/>
        <pc:sldMkLst>
          <pc:docMk/>
          <pc:sldMk cId="2122779455" sldId="537"/>
        </pc:sldMkLst>
      </pc:sldChg>
      <pc:sldChg chg="del">
        <pc:chgData name="Charlotte Grocott" userId="97208ff0-2862-47bb-957f-473aded6e124" providerId="ADAL" clId="{A30F56D5-7DD9-4B39-A67B-24470034F893}" dt="2025-07-14T14:33:33.853" v="99" actId="47"/>
        <pc:sldMkLst>
          <pc:docMk/>
          <pc:sldMk cId="27035119" sldId="538"/>
        </pc:sldMkLst>
      </pc:sldChg>
      <pc:sldChg chg="del">
        <pc:chgData name="Charlotte Grocott" userId="97208ff0-2862-47bb-957f-473aded6e124" providerId="ADAL" clId="{A30F56D5-7DD9-4B39-A67B-24470034F893}" dt="2025-07-14T14:33:34.227" v="101" actId="47"/>
        <pc:sldMkLst>
          <pc:docMk/>
          <pc:sldMk cId="1252947584" sldId="539"/>
        </pc:sldMkLst>
      </pc:sldChg>
      <pc:sldChg chg="del">
        <pc:chgData name="Charlotte Grocott" userId="97208ff0-2862-47bb-957f-473aded6e124" providerId="ADAL" clId="{A30F56D5-7DD9-4B39-A67B-24470034F893}" dt="2025-07-14T14:33:34.418" v="102" actId="47"/>
        <pc:sldMkLst>
          <pc:docMk/>
          <pc:sldMk cId="1357923994" sldId="540"/>
        </pc:sldMkLst>
      </pc:sldChg>
      <pc:sldChg chg="del">
        <pc:chgData name="Charlotte Grocott" userId="97208ff0-2862-47bb-957f-473aded6e124" providerId="ADAL" clId="{A30F56D5-7DD9-4B39-A67B-24470034F893}" dt="2025-07-14T14:33:34.593" v="103" actId="47"/>
        <pc:sldMkLst>
          <pc:docMk/>
          <pc:sldMk cId="3600134477" sldId="541"/>
        </pc:sldMkLst>
      </pc:sldChg>
      <pc:sldChg chg="del">
        <pc:chgData name="Charlotte Grocott" userId="97208ff0-2862-47bb-957f-473aded6e124" providerId="ADAL" clId="{A30F56D5-7DD9-4B39-A67B-24470034F893}" dt="2025-07-14T14:33:34.798" v="104" actId="47"/>
        <pc:sldMkLst>
          <pc:docMk/>
          <pc:sldMk cId="436000369" sldId="542"/>
        </pc:sldMkLst>
      </pc:sldChg>
      <pc:sldChg chg="add del">
        <pc:chgData name="Charlotte Grocott" userId="97208ff0-2862-47bb-957f-473aded6e124" providerId="ADAL" clId="{A30F56D5-7DD9-4B39-A67B-24470034F893}" dt="2025-07-14T14:33:53.526" v="125" actId="47"/>
        <pc:sldMkLst>
          <pc:docMk/>
          <pc:sldMk cId="521292792" sldId="543"/>
        </pc:sldMkLst>
      </pc:sldChg>
      <pc:sldChg chg="del">
        <pc:chgData name="Charlotte Grocott" userId="97208ff0-2862-47bb-957f-473aded6e124" providerId="ADAL" clId="{A30F56D5-7DD9-4B39-A67B-24470034F893}" dt="2025-07-14T14:33:32.327" v="92" actId="47"/>
        <pc:sldMkLst>
          <pc:docMk/>
          <pc:sldMk cId="906909104" sldId="544"/>
        </pc:sldMkLst>
      </pc:sldChg>
      <pc:sldChg chg="del">
        <pc:chgData name="Charlotte Grocott" userId="97208ff0-2862-47bb-957f-473aded6e124" providerId="ADAL" clId="{A30F56D5-7DD9-4B39-A67B-24470034F893}" dt="2025-07-14T14:33:32.528" v="93" actId="47"/>
        <pc:sldMkLst>
          <pc:docMk/>
          <pc:sldMk cId="1796778697" sldId="5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042433-7471-4BF9-9454-362971E08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0426AA-D9C7-4D34-926F-EEDA1CC247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B0CAA-05EE-4C9B-87E1-B84DD3F9BCC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AA67F-0E09-493E-B802-2C4BF9A8D3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0010E-F8C8-404A-82FF-B1A0AE7B82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F0B46-7623-4305-AEF1-309F386B2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6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D3110-32D0-4452-834B-9411AA728368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F7F3D-A76E-462C-91BC-6AD2B2EF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3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017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Tropical storms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064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Tropical storms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1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Tropical storms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30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44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19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212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Climate change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332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Climate change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248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Climate change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787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Climate change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51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Tropical storms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942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96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1734D1-3106-4445-B7AC-84163551E6AB}"/>
              </a:ext>
            </a:extLst>
          </p:cNvPr>
          <p:cNvSpPr/>
          <p:nvPr userDrawn="1"/>
        </p:nvSpPr>
        <p:spPr>
          <a:xfrm rot="5400000">
            <a:off x="6451393" y="3108852"/>
            <a:ext cx="6583334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1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8">
            <a:extLst>
              <a:ext uri="{FF2B5EF4-FFF2-40B4-BE49-F238E27FC236}">
                <a16:creationId xmlns:a16="http://schemas.microsoft.com/office/drawing/2014/main" id="{43591439-98C7-4B7A-B4ED-5E7C270C2F7E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5BF6F-F1CD-2D62-596D-FB968C2E52A0}"/>
              </a:ext>
            </a:extLst>
          </p:cNvPr>
          <p:cNvSpPr/>
          <p:nvPr userDrawn="1"/>
        </p:nvSpPr>
        <p:spPr>
          <a:xfrm rot="5400000">
            <a:off x="6449926" y="3107603"/>
            <a:ext cx="6586267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Aut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72A5E7-274A-395E-21EF-898BCF9C39B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52FCB5-446D-0733-0A9B-FCCF1C282FC0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42892-55FB-9368-26D2-BCCAB8498DF7}"/>
              </a:ext>
            </a:extLst>
          </p:cNvPr>
          <p:cNvSpPr/>
          <p:nvPr userDrawn="1"/>
        </p:nvSpPr>
        <p:spPr>
          <a:xfrm rot="5400000">
            <a:off x="8654183" y="907292"/>
            <a:ext cx="2186362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74B38B-CDEB-E7E9-CFAB-C61D409A7331}"/>
              </a:ext>
            </a:extLst>
          </p:cNvPr>
          <p:cNvSpPr txBox="1"/>
          <p:nvPr userDrawn="1"/>
        </p:nvSpPr>
        <p:spPr>
          <a:xfrm rot="16200000">
            <a:off x="8651557" y="914667"/>
            <a:ext cx="2186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Autumn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Sp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3A1988-4C35-1646-0209-E52E4FEE75E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F10F7-E3A0-A6F7-FA9B-8FB2751E03F1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66D1E3-517B-A2C7-25E7-EFA7F731BDC9}"/>
              </a:ext>
            </a:extLst>
          </p:cNvPr>
          <p:cNvSpPr/>
          <p:nvPr userDrawn="1"/>
        </p:nvSpPr>
        <p:spPr>
          <a:xfrm rot="5400000">
            <a:off x="8660258" y="3094868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0DED0D-BC10-9BE0-198A-7320E31B6494}"/>
              </a:ext>
            </a:extLst>
          </p:cNvPr>
          <p:cNvSpPr txBox="1"/>
          <p:nvPr userDrawn="1"/>
        </p:nvSpPr>
        <p:spPr>
          <a:xfrm rot="16200000">
            <a:off x="8652632" y="3102243"/>
            <a:ext cx="2194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Spring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01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S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3A1988-4C35-1646-0209-E52E4FEE75E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F10F7-E3A0-A6F7-FA9B-8FB2751E03F1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0CD5BE-0CC7-C964-13DD-A9D6444FD772}"/>
              </a:ext>
            </a:extLst>
          </p:cNvPr>
          <p:cNvSpPr/>
          <p:nvPr userDrawn="1"/>
        </p:nvSpPr>
        <p:spPr>
          <a:xfrm rot="5400000">
            <a:off x="8656291" y="5300551"/>
            <a:ext cx="2202489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ABeeZee" panose="020B0604020202020204" charset="0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5D4B74-9317-12CC-D5C7-23BB953BB2D8}"/>
              </a:ext>
            </a:extLst>
          </p:cNvPr>
          <p:cNvSpPr txBox="1"/>
          <p:nvPr userDrawn="1"/>
        </p:nvSpPr>
        <p:spPr>
          <a:xfrm rot="16200000">
            <a:off x="8652632" y="5328563"/>
            <a:ext cx="2194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Summer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8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A7E4AB-284A-9FAD-5D81-D3947C793E48}"/>
              </a:ext>
            </a:extLst>
          </p:cNvPr>
          <p:cNvSpPr/>
          <p:nvPr userDrawn="1"/>
        </p:nvSpPr>
        <p:spPr>
          <a:xfrm>
            <a:off x="49939" y="279647"/>
            <a:ext cx="6203769" cy="410012"/>
          </a:xfrm>
          <a:custGeom>
            <a:avLst/>
            <a:gdLst>
              <a:gd name="connsiteX0" fmla="*/ 0 w 6901416"/>
              <a:gd name="connsiteY0" fmla="*/ 0 h 866547"/>
              <a:gd name="connsiteX1" fmla="*/ 690141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5569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3664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754730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1416" h="866547">
                <a:moveTo>
                  <a:pt x="0" y="0"/>
                </a:moveTo>
                <a:lnTo>
                  <a:pt x="6754730" y="0"/>
                </a:lnTo>
                <a:lnTo>
                  <a:pt x="6901416" y="866547"/>
                </a:lnTo>
                <a:lnTo>
                  <a:pt x="0" y="866547"/>
                </a:lnTo>
                <a:lnTo>
                  <a:pt x="0" y="0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0AD36F-9F47-93E7-68DA-9D31B04EC20F}"/>
              </a:ext>
            </a:extLst>
          </p:cNvPr>
          <p:cNvSpPr/>
          <p:nvPr userDrawn="1"/>
        </p:nvSpPr>
        <p:spPr>
          <a:xfrm>
            <a:off x="49939" y="50141"/>
            <a:ext cx="9806122" cy="6528212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BE6A53E-99FE-A687-A6B5-360D0D4A5C39}"/>
              </a:ext>
            </a:extLst>
          </p:cNvPr>
          <p:cNvGrpSpPr/>
          <p:nvPr userDrawn="1"/>
        </p:nvGrpSpPr>
        <p:grpSpPr>
          <a:xfrm>
            <a:off x="-746166" y="6217602"/>
            <a:ext cx="1555380" cy="1321435"/>
            <a:chOff x="-746166" y="6217602"/>
            <a:chExt cx="1555380" cy="1321435"/>
          </a:xfrm>
        </p:grpSpPr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5DBE3411-C1D7-86A2-0A20-2E651C6D6FF9}"/>
                </a:ext>
              </a:extLst>
            </p:cNvPr>
            <p:cNvSpPr/>
            <p:nvPr userDrawn="1"/>
          </p:nvSpPr>
          <p:spPr>
            <a:xfrm>
              <a:off x="-746166" y="6217602"/>
              <a:ext cx="1555380" cy="1321435"/>
            </a:xfrm>
            <a:prstGeom prst="arc">
              <a:avLst>
                <a:gd name="adj1" fmla="val 16252508"/>
                <a:gd name="adj2" fmla="val 20226505"/>
              </a:avLst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B8BE7F-5AB1-2D98-875E-543856FE6B4A}"/>
                </a:ext>
              </a:extLst>
            </p:cNvPr>
            <p:cNvSpPr/>
            <p:nvPr userDrawn="1"/>
          </p:nvSpPr>
          <p:spPr>
            <a:xfrm>
              <a:off x="6125" y="6227445"/>
              <a:ext cx="45719" cy="8763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83D9C042-77C2-0EB6-F1E0-1B462CE63F93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9" y="6388663"/>
            <a:ext cx="560705" cy="37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8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ABeeZee" panose="020B060402020202020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E67B62-9F08-42F6-8135-B253C57580AD}"/>
              </a:ext>
            </a:extLst>
          </p:cNvPr>
          <p:cNvSpPr/>
          <p:nvPr userDrawn="1"/>
        </p:nvSpPr>
        <p:spPr>
          <a:xfrm>
            <a:off x="0" y="0"/>
            <a:ext cx="9921315" cy="6858000"/>
          </a:xfrm>
          <a:custGeom>
            <a:avLst/>
            <a:gdLst>
              <a:gd name="connsiteX0" fmla="*/ 0 w 9921315"/>
              <a:gd name="connsiteY0" fmla="*/ 0 h 6858000"/>
              <a:gd name="connsiteX1" fmla="*/ 9921315 w 9921315"/>
              <a:gd name="connsiteY1" fmla="*/ 0 h 6858000"/>
              <a:gd name="connsiteX2" fmla="*/ 9921315 w 9921315"/>
              <a:gd name="connsiteY2" fmla="*/ 6858000 h 6858000"/>
              <a:gd name="connsiteX3" fmla="*/ 0 w 9921315"/>
              <a:gd name="connsiteY3" fmla="*/ 6858000 h 6858000"/>
              <a:gd name="connsiteX4" fmla="*/ 0 w 9921315"/>
              <a:gd name="connsiteY4" fmla="*/ 0 h 6858000"/>
              <a:gd name="connsiteX5" fmla="*/ 94716 w 9921315"/>
              <a:gd name="connsiteY5" fmla="*/ 92308 h 6858000"/>
              <a:gd name="connsiteX6" fmla="*/ 94716 w 9921315"/>
              <a:gd name="connsiteY6" fmla="*/ 6771640 h 6858000"/>
              <a:gd name="connsiteX7" fmla="*/ 9811285 w 9921315"/>
              <a:gd name="connsiteY7" fmla="*/ 6771640 h 6858000"/>
              <a:gd name="connsiteX8" fmla="*/ 9811285 w 9921315"/>
              <a:gd name="connsiteY8" fmla="*/ 92308 h 6858000"/>
              <a:gd name="connsiteX9" fmla="*/ 94716 w 9921315"/>
              <a:gd name="connsiteY9" fmla="*/ 92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315" h="6858000">
                <a:moveTo>
                  <a:pt x="0" y="0"/>
                </a:moveTo>
                <a:lnTo>
                  <a:pt x="9921315" y="0"/>
                </a:lnTo>
                <a:lnTo>
                  <a:pt x="992131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4716" y="92308"/>
                </a:moveTo>
                <a:lnTo>
                  <a:pt x="94716" y="6771640"/>
                </a:lnTo>
                <a:lnTo>
                  <a:pt x="9811285" y="6771640"/>
                </a:lnTo>
                <a:lnTo>
                  <a:pt x="9811285" y="92308"/>
                </a:lnTo>
                <a:lnTo>
                  <a:pt x="94716" y="92308"/>
                </a:lnTo>
                <a:close/>
              </a:path>
            </a:pathLst>
          </a:cu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D9D60-35E7-4DD1-9362-5CC11EFD1459}"/>
              </a:ext>
            </a:extLst>
          </p:cNvPr>
          <p:cNvSpPr/>
          <p:nvPr userDrawn="1"/>
        </p:nvSpPr>
        <p:spPr>
          <a:xfrm rot="10800000">
            <a:off x="292963" y="6567595"/>
            <a:ext cx="9631878" cy="2975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29CE7C-04F8-43ED-804F-2456F7A4ECBC}"/>
              </a:ext>
            </a:extLst>
          </p:cNvPr>
          <p:cNvCxnSpPr>
            <a:cxnSpLocks/>
          </p:cNvCxnSpPr>
          <p:nvPr userDrawn="1"/>
        </p:nvCxnSpPr>
        <p:spPr>
          <a:xfrm>
            <a:off x="47610" y="6530513"/>
            <a:ext cx="9858390" cy="0"/>
          </a:xfrm>
          <a:prstGeom prst="line">
            <a:avLst/>
          </a:prstGeom>
          <a:ln w="88900">
            <a:solidFill>
              <a:srgbClr val="C2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26CF58C-35B7-4ACA-9825-902E71CDE024}"/>
              </a:ext>
            </a:extLst>
          </p:cNvPr>
          <p:cNvSpPr txBox="1">
            <a:spLocks/>
          </p:cNvSpPr>
          <p:nvPr userDrawn="1"/>
        </p:nvSpPr>
        <p:spPr>
          <a:xfrm>
            <a:off x="2026583" y="6594683"/>
            <a:ext cx="5852834" cy="27031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0" kern="1200">
                <a:ln w="12700">
                  <a:solidFill>
                    <a:srgbClr val="565656"/>
                  </a:solidFill>
                </a:ln>
                <a:solidFill>
                  <a:srgbClr val="565656"/>
                </a:solidFill>
                <a:latin typeface="ABeeZe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>
                <a:ln w="12700">
                  <a:noFill/>
                </a:ln>
                <a:solidFill>
                  <a:schemeClr val="bg2"/>
                </a:solidFill>
              </a:rPr>
              <a:t>Teacher Pack  |  Geography  |  Year 7  |  Spring 1 |  </a:t>
            </a:r>
            <a:r>
              <a:rPr lang="en-US" sz="900" b="1">
                <a:ln w="12700">
                  <a:noFill/>
                </a:ln>
                <a:solidFill>
                  <a:schemeClr val="accent1"/>
                </a:solidFill>
              </a:rPr>
              <a:t>Unit title </a:t>
            </a:r>
            <a:endParaRPr lang="en-GB" sz="900" b="1">
              <a:ln w="12700">
                <a:noFill/>
              </a:ln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3F0249-84CA-4B40-8804-94DB2F65435D}"/>
              </a:ext>
            </a:extLst>
          </p:cNvPr>
          <p:cNvGrpSpPr/>
          <p:nvPr userDrawn="1"/>
        </p:nvGrpSpPr>
        <p:grpSpPr>
          <a:xfrm>
            <a:off x="-636252" y="6270116"/>
            <a:ext cx="1260323" cy="1192859"/>
            <a:chOff x="-2681662" y="4062078"/>
            <a:chExt cx="2019221" cy="1911133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C896CECD-A647-464D-81EC-D38BFAE0CB48}"/>
                </a:ext>
              </a:extLst>
            </p:cNvPr>
            <p:cNvSpPr/>
            <p:nvPr userDrawn="1"/>
          </p:nvSpPr>
          <p:spPr>
            <a:xfrm>
              <a:off x="-2681662" y="4062078"/>
              <a:ext cx="2019221" cy="1911133"/>
            </a:xfrm>
            <a:prstGeom prst="arc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EEA78AC-65D9-4545-82DA-EF2FDADF97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708"/>
            <a:stretch/>
          </p:blipFill>
          <p:spPr>
            <a:xfrm>
              <a:off x="-1586015" y="4352552"/>
              <a:ext cx="731916" cy="588654"/>
            </a:xfrm>
            <a:prstGeom prst="rect">
              <a:avLst/>
            </a:prstGeom>
          </p:spPr>
        </p:pic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C45D1-8A1B-2FE6-98EA-07500312C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03235"/>
            <a:ext cx="8543925" cy="524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6B593-A629-3962-1B97-99ADA71BB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627458"/>
            <a:ext cx="8543925" cy="138243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3" r:id="rId3"/>
    <p:sldLayoutId id="2147483674" r:id="rId4"/>
    <p:sldLayoutId id="214748367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ABeeZee" panose="020B0604020202020204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0" indent="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7EA37-F999-402D-450A-751E42868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>
            <a:extLst>
              <a:ext uri="{FF2B5EF4-FFF2-40B4-BE49-F238E27FC236}">
                <a16:creationId xmlns:a16="http://schemas.microsoft.com/office/drawing/2014/main" id="{D208053F-EADE-7BAF-06CA-983690FB2F4A}"/>
              </a:ext>
            </a:extLst>
          </p:cNvPr>
          <p:cNvSpPr txBox="1">
            <a:spLocks/>
          </p:cNvSpPr>
          <p:nvPr/>
        </p:nvSpPr>
        <p:spPr>
          <a:xfrm>
            <a:off x="464637" y="1656507"/>
            <a:ext cx="8742556" cy="19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>
                <a:solidFill>
                  <a:schemeClr val="bg1"/>
                </a:solidFill>
                <a:effectLst/>
                <a:latin typeface="Abeezee"/>
                <a:ea typeface="Calibri" panose="020F0502020204030204" pitchFamily="34" charset="0"/>
                <a:cs typeface="Times New Roman" panose="02020603050405020304" pitchFamily="18" charset="0"/>
              </a:rPr>
              <a:t>Paper 1 – Unit 1 – Hazardous Earth Core Knowledge Booklet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7B7A2C1-1EFB-4320-4F0A-30A050EFEEA9}"/>
              </a:ext>
            </a:extLst>
          </p:cNvPr>
          <p:cNvGrpSpPr/>
          <p:nvPr/>
        </p:nvGrpSpPr>
        <p:grpSpPr>
          <a:xfrm>
            <a:off x="7950820" y="192065"/>
            <a:ext cx="1702416" cy="1249650"/>
            <a:chOff x="4069964" y="1546359"/>
            <a:chExt cx="1600200" cy="1143001"/>
          </a:xfrm>
        </p:grpSpPr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CDE83D8C-7425-6841-AE49-4BBD369B4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69964" y="1546360"/>
              <a:ext cx="1600200" cy="1143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0F58A11-AD98-AF7D-9569-2EC902BB6670}"/>
                </a:ext>
              </a:extLst>
            </p:cNvPr>
            <p:cNvSpPr txBox="1"/>
            <p:nvPr/>
          </p:nvSpPr>
          <p:spPr>
            <a:xfrm rot="16200000">
              <a:off x="3683697" y="1974262"/>
              <a:ext cx="1143001" cy="287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Roboto" panose="02000000000000000000" pitchFamily="2" charset="0"/>
                  <a:cs typeface="+mn-lt"/>
                </a:rPr>
                <a:t>Geography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277E1AA-AC33-10B8-E97A-F1D5E683D924}"/>
              </a:ext>
            </a:extLst>
          </p:cNvPr>
          <p:cNvSpPr txBox="1"/>
          <p:nvPr/>
        </p:nvSpPr>
        <p:spPr>
          <a:xfrm>
            <a:off x="213648" y="251559"/>
            <a:ext cx="2013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Paper 1</a:t>
            </a:r>
          </a:p>
        </p:txBody>
      </p:sp>
    </p:spTree>
    <p:extLst>
      <p:ext uri="{BB962C8B-B14F-4D97-AF65-F5344CB8AC3E}">
        <p14:creationId xmlns:p14="http://schemas.microsoft.com/office/powerpoint/2010/main" val="3763793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DBAC8A-24DE-B003-40E2-3A5F652CCE41}"/>
              </a:ext>
            </a:extLst>
          </p:cNvPr>
          <p:cNvSpPr txBox="1"/>
          <p:nvPr/>
        </p:nvSpPr>
        <p:spPr>
          <a:xfrm>
            <a:off x="145328" y="34002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Abeezee"/>
              </a:rPr>
              <a:t>HE9: Knowledge</a:t>
            </a:r>
            <a:r>
              <a:rPr lang="en-US">
                <a:solidFill>
                  <a:srgbClr val="000000"/>
                </a:solidFill>
                <a:latin typeface="Abeezee"/>
              </a:rPr>
              <a:t>​</a:t>
            </a: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A446720-EDF0-6115-AE68-673EAD66E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960885"/>
              </p:ext>
            </p:extLst>
          </p:nvPr>
        </p:nvGraphicFramePr>
        <p:xfrm>
          <a:off x="162734" y="810427"/>
          <a:ext cx="9616886" cy="5442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727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Question10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1.Hurricanes are form over the Atlantic from ...</a:t>
                      </a:r>
                      <a:endParaRPr lang="en-US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June to November</a:t>
                      </a:r>
                      <a:endParaRPr lang="en-US"/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2.Cyclones form between November to April in the </a:t>
                      </a:r>
                      <a:endParaRPr lang="en-GB" sz="1400" b="0" i="0" u="none" strike="noStrike" noProof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Indian Ocean</a:t>
                      </a:r>
                      <a:endParaRPr lang="en-US"/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3.The tropical storm that form over the Pacific ocean from May to October is called a ...</a:t>
                      </a:r>
                      <a:endParaRPr lang="en-US"/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Typhoons</a:t>
                      </a:r>
                      <a:endParaRPr lang="en-US"/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4.Tropical storms only form when sea temperatures are 26.5 degrees and above at a depth of ...</a:t>
                      </a:r>
                      <a:endParaRPr lang="en-US"/>
                    </a:p>
                    <a:p>
                      <a:pPr lvl="0" algn="l">
                        <a:buNone/>
                      </a:pP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60m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5.Tropical storms can only form between 5 and 30 degrees ...</a:t>
                      </a:r>
                      <a:endParaRPr lang="en-GB" sz="1400" b="0" i="0" u="none" strike="noStrike" noProof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North and south of the equator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6.Further north and south the water is ….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Too cold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7.Earth's rotation makes the cyclones spin which is called the ...</a:t>
                      </a:r>
                      <a:endParaRPr lang="en-GB" sz="1400" b="0" i="0" u="none" strike="noStrike" noProof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Coriolis effect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8.Tropical Cyclones move west due to ...</a:t>
                      </a:r>
                      <a:endParaRPr lang="en-GB" sz="1400" b="0" i="0" u="none" strike="noStrike" noProof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Aptos"/>
                        </a:rPr>
                        <a:t>Easterly winds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9.Tropical storms get stronger over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Warn waters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10.Low pressure lifts the sea to create a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Storm surge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75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4F0F6F-C8F3-2AF4-B975-C1D4A9722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330761"/>
              </p:ext>
            </p:extLst>
          </p:nvPr>
        </p:nvGraphicFramePr>
        <p:xfrm>
          <a:off x="162734" y="810427"/>
          <a:ext cx="9616886" cy="5442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727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Question10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1.Tropical Cyclones are measured on the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Saffir Simpson scale.</a:t>
                      </a:r>
                      <a:endParaRPr lang="en-GB" sz="1400" b="0" i="0" u="none" strike="noStrike" noProof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2.Thick, dense clouds cause prolonged and intense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Rainfall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3.Another hazard from tropical cyclones is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Landslides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4.The potential to be harmed by natural hazards is known as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Vulnerability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5.An area with a higher physical vulnerability is often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 lying coastal areas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6. An area with a higher social vulnerability is often ...</a:t>
                      </a:r>
                      <a:endParaRPr lang="en-US"/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Areas of poverty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7. An area with a higher economic vulnerability is often ...</a:t>
                      </a:r>
                      <a:endParaRPr lang="en-US"/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 developing nation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8. Elderly population are more vulnerable to the impacts due to not being able to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Aptos"/>
                        </a:rPr>
                        <a:t>Evacuate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9. If a country is more developed it is more capable to make accurate weather predictions using ...</a:t>
                      </a:r>
                      <a:endParaRPr lang="en-US"/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Tracking data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Areas of low relief will be at risk of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Storm surges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CDE5331-4AC3-0260-CBBD-37AF0D824876}"/>
              </a:ext>
            </a:extLst>
          </p:cNvPr>
          <p:cNvSpPr txBox="1"/>
          <p:nvPr/>
        </p:nvSpPr>
        <p:spPr>
          <a:xfrm>
            <a:off x="145328" y="34002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Abeezee"/>
              </a:rPr>
              <a:t>HE10: Knowledge</a:t>
            </a:r>
            <a:r>
              <a:rPr lang="en-US">
                <a:solidFill>
                  <a:srgbClr val="000000"/>
                </a:solidFill>
                <a:latin typeface="Abeezee"/>
              </a:rPr>
              <a:t>​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6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BD588-A1CC-D683-FBC8-0A8D9BB2A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DDBA4C-58E6-3049-07E9-1B87169B3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27485"/>
              </p:ext>
            </p:extLst>
          </p:nvPr>
        </p:nvGraphicFramePr>
        <p:xfrm>
          <a:off x="162734" y="810427"/>
          <a:ext cx="9616884" cy="5442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5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19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727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Question10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1. Cyclone Nargis hit Myanmar on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Friday 2nd May 2008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6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2.Cyclone Nargis was a category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Four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3. The percentage of rice paddies destroyed by cyclone Nargis was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65%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4.The number of people killed by cyclone Nargis was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140,000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5. The bodies lay in the streets for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Aptos"/>
                        </a:rPr>
                        <a:t>9 days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6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6. Hurricane Katriana became category five over the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Gulf of Mexico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7.The percentage of people that were able to evacuate Hurricane Katrina was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80%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8.The number of people killed by Hurricane Katrina was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1,800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10646692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The ward that was most affected by Hurricane Katrina was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Lower 9th ward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2777025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The repair cost of Hurricane Katrina was over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$150 billion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0867596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EB4F9C-CD06-8DFD-CE32-D259072CD2B6}"/>
              </a:ext>
            </a:extLst>
          </p:cNvPr>
          <p:cNvSpPr txBox="1"/>
          <p:nvPr/>
        </p:nvSpPr>
        <p:spPr>
          <a:xfrm>
            <a:off x="145328" y="34002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Abeezee"/>
              </a:rPr>
              <a:t>HE11: Knowledge</a:t>
            </a:r>
            <a:r>
              <a:rPr lang="en-US">
                <a:solidFill>
                  <a:srgbClr val="000000"/>
                </a:solidFill>
                <a:latin typeface="Abeezee"/>
              </a:rPr>
              <a:t>​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92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AAC6F-E683-DAB4-7E84-3E0693FEA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1A7358-E201-B44B-E5CA-84B498013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88062"/>
              </p:ext>
            </p:extLst>
          </p:nvPr>
        </p:nvGraphicFramePr>
        <p:xfrm>
          <a:off x="162734" y="810427"/>
          <a:ext cx="9616886" cy="5442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727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Question10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1.Any form of immediate action taken to save lives, prevent human suffering is known as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Immediate response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2.Those that go on for months and years after a disaster and involves constructing destroyed houses, schools, hospitals is known as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Long term responses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3. In Myanmar replanting has taken place in the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Mangroves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4. After cyclone Nargis the government ordered people to not remove the ...d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Dead bodies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5. The Australian army distributed aid such as 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Clean water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6. Evacuation was ordered but was not effective as many people did not have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TV's and radios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7. After hurricane Katrina the levees were repaired in 53 places which cost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$14.5 billion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8. The percentage of people evacuated was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Aptos"/>
                        </a:rPr>
                        <a:t>80%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9. Homes were not rebuilt in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lower 9th ward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The US coastguard carried out search and rescue which saved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50,000 people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B0F3032-347F-47AA-434D-6D920080DA5C}"/>
              </a:ext>
            </a:extLst>
          </p:cNvPr>
          <p:cNvSpPr txBox="1"/>
          <p:nvPr/>
        </p:nvSpPr>
        <p:spPr>
          <a:xfrm>
            <a:off x="145328" y="34002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Abeezee"/>
              </a:rPr>
              <a:t>HE12: Knowledge</a:t>
            </a:r>
            <a:r>
              <a:rPr lang="en-US">
                <a:solidFill>
                  <a:srgbClr val="000000"/>
                </a:solidFill>
                <a:latin typeface="Abeezee"/>
              </a:rPr>
              <a:t>​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4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16E44EE-A735-5349-2FF3-31B1AC0BB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767223"/>
              </p:ext>
            </p:extLst>
          </p:nvPr>
        </p:nvGraphicFramePr>
        <p:xfrm>
          <a:off x="250199" y="972948"/>
          <a:ext cx="9405602" cy="5120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1. Name the four layers that make up earths structure.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Inner core, Outer core, Mantle Crust.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2. The layer with of the earths structure that is the thickest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Mantle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3. The layer which is the hottest is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Inner core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4. The layer which controls the earths magnetic field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Outer core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5. The layer which is thin, brittle and ridged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Crust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6. The two types of crust are…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Continental and oceanic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7. The type of crust which is made of granite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Continental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8. The type of crust which is thicker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Continental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9. The type of crust which is denser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Oceanic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10. The process that happens in the mantle and causes tectonic plate movement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Convection currents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C67A2F57-1708-5345-DA0E-5D1E5233D44A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HE1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54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41DF8-AE53-FEC7-6643-A99CEA4A3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>
            <a:extLst>
              <a:ext uri="{FF2B5EF4-FFF2-40B4-BE49-F238E27FC236}">
                <a16:creationId xmlns:a16="http://schemas.microsoft.com/office/drawing/2014/main" id="{5E26D1FE-6511-9AE3-86AC-A8B0459FE370}"/>
              </a:ext>
            </a:extLst>
          </p:cNvPr>
          <p:cNvSpPr txBox="1">
            <a:spLocks/>
          </p:cNvSpPr>
          <p:nvPr/>
        </p:nvSpPr>
        <p:spPr>
          <a:xfrm>
            <a:off x="162734" y="201034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HE2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D4B06F1-7955-9BE6-7A0E-66C398330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63240"/>
              </p:ext>
            </p:extLst>
          </p:nvPr>
        </p:nvGraphicFramePr>
        <p:xfrm>
          <a:off x="162734" y="810426"/>
          <a:ext cx="9405602" cy="5803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55293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50309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4698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At divergent plate margins the plates move…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Apart – away from each other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2. Which type of crust subducts at a convergent plate margin…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Oceanic  - denser</a:t>
                      </a:r>
                    </a:p>
                    <a:p>
                      <a:pPr algn="ctr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3. At conservative plate margins plates move…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Side by side</a:t>
                      </a:r>
                    </a:p>
                    <a:p>
                      <a:pPr algn="ctr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4. The type of volcano that forms at a divergent plate margin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Sheild</a:t>
                      </a:r>
                    </a:p>
                    <a:p>
                      <a:pPr algn="ctr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5. The type of volcano that forms at a convergent plate margin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Composite</a:t>
                      </a:r>
                    </a:p>
                    <a:p>
                      <a:pPr algn="ctr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6. A volcano with a high gas content which is more explosive is…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Composite</a:t>
                      </a:r>
                    </a:p>
                    <a:p>
                      <a:pPr algn="ctr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7. A  volcano which is flatter because of its runny lava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Sheild</a:t>
                      </a:r>
                    </a:p>
                    <a:p>
                      <a:pPr algn="ctr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8"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The point of friction underground where an earthquake originates from is called the…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8"/>
                        <a:tabLst/>
                        <a:defRPr/>
                      </a:pP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Focus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9. The point on the surface of the ground where seismic waves originate is called the…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Epi-centre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2682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10. A earthquake will be more powerful if the focus is…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Shallow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783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2B2DA-25F3-257F-0CC7-B826D3C44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>
            <a:extLst>
              <a:ext uri="{FF2B5EF4-FFF2-40B4-BE49-F238E27FC236}">
                <a16:creationId xmlns:a16="http://schemas.microsoft.com/office/drawing/2014/main" id="{C0440D83-30B0-FFC5-20E8-1DA8A4375471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HE3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4F6D45-622A-D380-D2C6-10961E267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454506"/>
              </p:ext>
            </p:extLst>
          </p:nvPr>
        </p:nvGraphicFramePr>
        <p:xfrm>
          <a:off x="162734" y="810427"/>
          <a:ext cx="9616886" cy="5895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186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Earthquakes magnitude is measured on the…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Richter Scale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2"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 method of predicting volcanic eruptions is…</a:t>
                      </a:r>
                    </a:p>
                    <a:p>
                      <a:pPr marL="342900" indent="-342900" algn="l" fontAlgn="ctr">
                        <a:buAutoNum type="arabicPeriod" startAt="2"/>
                      </a:pP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Tiltmeter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3. A method of planning for volcanic eruptions is… 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Planned evacuation centres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4. A method of predicting an earthquake is…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Tracking plate movement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7152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5. A method of planning for an earthquake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Having emergency services on call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231010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6. In 2010 an earthquake hit the developing country of Haiti, and its magnitude was…</a:t>
                      </a:r>
                    </a:p>
                    <a:p>
                      <a:pPr marL="342900" indent="-342900" algn="l" fontAlgn="ctr">
                        <a:buAutoNum type="arabicPeriod" startAt="6"/>
                      </a:pP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7.0 on the Richter scale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2310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7. One primary effect was the number of deaths, and this was estimate to be…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316,000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2310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8. Another primary effect was that the main port was destroyed in the capital city which is called…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Port-au-Prince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2436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9. A secondary effect was that Cholera spread throughout the makeshift camps; this caused more deaths which was estimate to be…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8000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10"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180,000 homes were destroyed which made people…</a:t>
                      </a:r>
                    </a:p>
                    <a:p>
                      <a:pPr marL="342900" indent="-342900" algn="l" fontAlgn="ctr">
                        <a:buAutoNum type="arabicPeriod" startAt="10"/>
                      </a:pP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Homeless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408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256180-F97F-A973-95DF-266A8DD02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>
            <a:extLst>
              <a:ext uri="{FF2B5EF4-FFF2-40B4-BE49-F238E27FC236}">
                <a16:creationId xmlns:a16="http://schemas.microsoft.com/office/drawing/2014/main" id="{DF980C16-3596-BB16-37CE-6A14C55F8C7F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HE4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82C4958-AD01-8763-D004-AEDE88DB9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00791"/>
              </p:ext>
            </p:extLst>
          </p:nvPr>
        </p:nvGraphicFramePr>
        <p:xfrm>
          <a:off x="162734" y="810427"/>
          <a:ext cx="9616886" cy="5862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186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Something that happens immediately when a hazard occurred is classified as a….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Primary effect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2"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Something that happens in the weeks or months following a hazard is classified as a….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Secondary effect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3. A short-term response to the Haiti earthquake in 2010 was to provide aid for people. This was sent from…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The USA and Dominican Republic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4. The earthquake in Japan happened in 2011 and was a magnitude…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9.0 on the Richter scale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715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5. One primary effect was the number of deaths, and this was estimate to be…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16,000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231010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6"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The Tsunami caused a meltdown of a nuclear powerplant in…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Fukushima</a:t>
                      </a:r>
                    </a:p>
                    <a:p>
                      <a:pPr algn="ctr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2310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7. A secondary effect was the cost of re-building, this was estimated to be…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$235 billion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2310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8. An immediate response was that the bullet train was fitted with a…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Automatic braking system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2436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9. A long-term response was that the Tsunami barrier was rebuilt, it was rebuilt at a hight of…</a:t>
                      </a:r>
                    </a:p>
                    <a:p>
                      <a:pPr algn="l" fontAlgn="ctr"/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12 metres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10"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This was an issue because when the 9.0 magnitude earthquake hit in 2011 the Tsunami waves were…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15 metres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06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991C62-A533-FF87-3DFE-FD85D96A2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>
            <a:extLst>
              <a:ext uri="{FF2B5EF4-FFF2-40B4-BE49-F238E27FC236}">
                <a16:creationId xmlns:a16="http://schemas.microsoft.com/office/drawing/2014/main" id="{7F2F641E-1445-4A20-B713-835EB9AE2FFB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HE5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3600B0-5032-4D7B-AC69-AA6BF4627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499268"/>
              </p:ext>
            </p:extLst>
          </p:nvPr>
        </p:nvGraphicFramePr>
        <p:xfrm>
          <a:off x="162734" y="810427"/>
          <a:ext cx="9616886" cy="5858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584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51604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Tree rings can show us what  past climates were like from their…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Rings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516043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2"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The bigger the gap between tree rings…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The warmer and wetter the climate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5160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3.  Ice cores show us what past climates were like by testing the amount of…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Gas Bubbles (CO2)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5160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4. The more gas found in year layer of an ice core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Warmer the climate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75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5. More modern evidence of climate change is temperature data and…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Sea Ice position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02193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6"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We started collecting accurate temperature data in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1860’s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5896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Climate includes the amount of precipitation and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Temperature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7276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8. One factor that changes the climate of the world naturally is orbital change. This is when the suns rotation around the earth changes from circular to…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Oval (ellipses)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8360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9. Another natural cause of climate change is sunspot. The more sunspots (solar flares) on the surface of the sun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Wamer the climate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277087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10"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 Volcanic eruptions cool the earths climate as the ash cloud blocks….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Solar radiation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50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54EA8-B971-A0A7-2847-69FBADB34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>
            <a:extLst>
              <a:ext uri="{FF2B5EF4-FFF2-40B4-BE49-F238E27FC236}">
                <a16:creationId xmlns:a16="http://schemas.microsoft.com/office/drawing/2014/main" id="{0815C73E-6EFF-93EE-72EB-F9CE686E8888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HE6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397F58E-D14C-3E88-6544-BA42512FB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392796"/>
              </p:ext>
            </p:extLst>
          </p:nvPr>
        </p:nvGraphicFramePr>
        <p:xfrm>
          <a:off x="162734" y="810426"/>
          <a:ext cx="9616886" cy="5612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7771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Question10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54375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1. A human cause of climate change is burning fossil fuels. This releases…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Carbon dioxide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515851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2"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Humans also cut down trees.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Deforestation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112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3. This means that there are less trees to absorb…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Carbon dioxide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5293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4.  When humans add more greenhouse gasses to the atmosphere this causes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Human enhanced greenhouse effect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162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5. This makes the climate of the earth…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Warmer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505331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6"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If the earths temperature increases this will cause the ice caps to melt which will cause…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Rising Sea Levels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6213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7. Global warming could also cause some area to become more arid leading to a lack of water causing…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Droughts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7667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8. If the ice caps melt animals such as Polar bears will lose their…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Habitats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50957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9. The Artic loses 13% of its sea ice every…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10 years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291968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10"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In the Maldives sea level rise means 80% of the country will be lost by…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2050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26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03684-8B0E-AA66-5F49-560FEB6C1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>
            <a:extLst>
              <a:ext uri="{FF2B5EF4-FFF2-40B4-BE49-F238E27FC236}">
                <a16:creationId xmlns:a16="http://schemas.microsoft.com/office/drawing/2014/main" id="{4995B0A4-4842-D92D-2A94-8F254BF1F619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HE7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536754-3867-2355-234A-8B048D83F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257788"/>
              </p:ext>
            </p:extLst>
          </p:nvPr>
        </p:nvGraphicFramePr>
        <p:xfrm>
          <a:off x="162734" y="810427"/>
          <a:ext cx="9616886" cy="5486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629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Question10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The main causes of sea level rise is thermal expansion and…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Eustatic sea level rise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 . Where the coral turns white and can no longer photosynthesise is known as ….</a:t>
                      </a:r>
                      <a:endParaRPr lang="en-GB" sz="2000" b="0" i="0" u="none" strike="noStrike" noProof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Coral bleaching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During the 2023 heatwave in Europe, the number of people that died was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70,000 people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Climate change can cause animals to die on a large scale which is called …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Extinction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High population growth is will cause the rate of climate change to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Speed up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This is because more people require more food, so agriculture will ...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Increase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If countries reduce the amount of fossil fuels used there will be less greenhouse gases in the …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Atmosphere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marR="0" lvl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this will cause the rate of climate change to ...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Slow down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Coal-fired power stations continue to be built in India and China will cause the rate of climate change to ...</a:t>
                      </a:r>
                      <a:endParaRPr lang="en-GB" sz="1400" b="0" i="0" u="none" strike="noStrike" err="1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Increase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512345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If we increase the use of renewable energy the rate of climate change will ….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Slow down 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777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82C99C-42C6-2FCF-36E6-896C256BB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>
            <a:extLst>
              <a:ext uri="{FF2B5EF4-FFF2-40B4-BE49-F238E27FC236}">
                <a16:creationId xmlns:a16="http://schemas.microsoft.com/office/drawing/2014/main" id="{0F734C88-13E5-6E54-70F5-D9999E79F150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HE8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78652B8-CE50-03CA-AC13-BB98B0E3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952803"/>
              </p:ext>
            </p:extLst>
          </p:nvPr>
        </p:nvGraphicFramePr>
        <p:xfrm>
          <a:off x="162734" y="810427"/>
          <a:ext cx="9616886" cy="5442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2766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1994120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3727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Question10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marR="0" lvl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Warm air rising creates…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 pressure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As air rises it cools and condenses creating…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Clouds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In low pressure areas there will be…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High Rainfall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Low pressure happens in the Hadley cell on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Equator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High pressure is caused when air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Sinking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This leads to no clouds and therefore…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Low Rainfall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In high pressure areas there will be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Clear skies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0" marR="0" lvl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High pressure areas happen in the Hadley cell on the...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Tropics of Cancer and Capricorn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The cell between the tropics and 60 degrees is called the 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Ferrel cell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506984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 startAt="10"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At the poles air is ...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Sinking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6924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cher Resources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Aft>
            <a:spcPts val="600"/>
          </a:spcAft>
          <a:defRPr sz="1200" dirty="0" err="1" smtClean="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283a62-dbf0-4bf3-9286-04d2ea05a3ac">
      <UserInfo>
        <DisplayName/>
        <AccountId xsi:nil="true"/>
        <AccountType/>
      </UserInfo>
    </SharedWithUsers>
    <TaxCatchAll xmlns="84283a62-dbf0-4bf3-9286-04d2ea05a3ac" xsi:nil="true"/>
    <lcf76f155ced4ddcb4097134ff3c332f xmlns="7cdbce52-7c58-4c49-97cb-d953267058b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MediaLengthInSeconds xmlns="7cdbce52-7c58-4c49-97cb-d953267058b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B2C33678990A47B1AF89009D1432DE" ma:contentTypeVersion="20" ma:contentTypeDescription="Create a new document." ma:contentTypeScope="" ma:versionID="84df53de33849cc1350260a811e69c19">
  <xsd:schema xmlns:xsd="http://www.w3.org/2001/XMLSchema" xmlns:xs="http://www.w3.org/2001/XMLSchema" xmlns:p="http://schemas.microsoft.com/office/2006/metadata/properties" xmlns:ns1="http://schemas.microsoft.com/sharepoint/v3" xmlns:ns2="7cdbce52-7c58-4c49-97cb-d953267058b2" xmlns:ns3="84283a62-dbf0-4bf3-9286-04d2ea05a3ac" targetNamespace="http://schemas.microsoft.com/office/2006/metadata/properties" ma:root="true" ma:fieldsID="ee46e78e683096a74f44652e7f9427d2" ns1:_="" ns2:_="" ns3:_="">
    <xsd:import namespace="http://schemas.microsoft.com/sharepoint/v3"/>
    <xsd:import namespace="7cdbce52-7c58-4c49-97cb-d953267058b2"/>
    <xsd:import namespace="84283a62-dbf0-4bf3-9286-04d2ea05a3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ce52-7c58-4c49-97cb-d95326705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547d1d0-3da5-4772-b279-2d11b77b4c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83a62-dbf0-4bf3-9286-04d2ea05a3a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470466-aab1-4554-a355-bc87322591bc}" ma:internalName="TaxCatchAll" ma:showField="CatchAllData" ma:web="84283a62-dbf0-4bf3-9286-04d2ea05a3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20F8DA-C4FB-4450-BACC-F5A742E79B9F}">
  <ds:schemaRefs>
    <ds:schemaRef ds:uri="7cdbce52-7c58-4c49-97cb-d953267058b2"/>
    <ds:schemaRef ds:uri="84283a62-dbf0-4bf3-9286-04d2ea05a3a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F2A31F0-0284-4FFD-850E-478562CD71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5D951D-B178-46C3-B2A1-D2017F516FFC}">
  <ds:schemaRefs>
    <ds:schemaRef ds:uri="7cdbce52-7c58-4c49-97cb-d953267058b2"/>
    <ds:schemaRef ds:uri="84283a62-dbf0-4bf3-9286-04d2ea05a3a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2019</Words>
  <Application>Microsoft Office PowerPoint</Application>
  <PresentationFormat>A4 Paper (210x297 mm)</PresentationFormat>
  <Paragraphs>303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ABeeZee</vt:lpstr>
      <vt:lpstr>Roboto</vt:lpstr>
      <vt:lpstr>Title Slide</vt:lpstr>
      <vt:lpstr>Teacher 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Jessica Quinn</dc:creator>
  <cp:lastModifiedBy>Charlotte Grocott</cp:lastModifiedBy>
  <cp:revision>1</cp:revision>
  <cp:lastPrinted>2025-06-06T13:05:15Z</cp:lastPrinted>
  <dcterms:created xsi:type="dcterms:W3CDTF">2021-04-22T13:12:58Z</dcterms:created>
  <dcterms:modified xsi:type="dcterms:W3CDTF">2025-07-14T14:35:36Z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0x01010013B2C33678990A47B1AF89009D1432DE</vt:lpwstr>
  </property>
  <property fmtid="{D5CDD505-2E9C-101B-9397-08002B2CF9AE}" pid="3" name="MediaServiceImageTags">
    <vt:lpwstr/>
  </property>
  <property fmtid="{D5CDD505-2E9C-101B-9397-08002B2CF9AE}" pid="4" name="Order">
    <vt:r8>23365100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